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 id="266" r:id="rId38"/>
    <p:sldId id="267" r:id="rId39"/>
    <p:sldId id="268" r:id="rId4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ira Sans" charset="1" panose="020B0503050000020004"/>
      <p:regular r:id="rId10"/>
    </p:embeddedFont>
    <p:embeddedFont>
      <p:font typeface="Fira Sans Bold" charset="1" panose="020B0803050000020004"/>
      <p:regular r:id="rId11"/>
    </p:embeddedFont>
    <p:embeddedFont>
      <p:font typeface="Fira Sans Italics" charset="1" panose="020B0503050000020004"/>
      <p:regular r:id="rId12"/>
    </p:embeddedFont>
    <p:embeddedFont>
      <p:font typeface="Fira Sans Bold Italics" charset="1" panose="020B0803050000020004"/>
      <p:regular r:id="rId13"/>
    </p:embeddedFont>
    <p:embeddedFont>
      <p:font typeface="Fira Sans Thin" charset="1" panose="020B0303050000020004"/>
      <p:regular r:id="rId14"/>
    </p:embeddedFont>
    <p:embeddedFont>
      <p:font typeface="Fira Sans Thin Italics" charset="1" panose="020B0303050000020004"/>
      <p:regular r:id="rId15"/>
    </p:embeddedFont>
    <p:embeddedFont>
      <p:font typeface="Fira Sans Extra-Light" charset="1" panose="020B0403050000020004"/>
      <p:regular r:id="rId16"/>
    </p:embeddedFont>
    <p:embeddedFont>
      <p:font typeface="Fira Sans Extra-Light Italics" charset="1" panose="020B0403050000020004"/>
      <p:regular r:id="rId17"/>
    </p:embeddedFont>
    <p:embeddedFont>
      <p:font typeface="Fira Sans Light" charset="1" panose="020B0403050000020004"/>
      <p:regular r:id="rId18"/>
    </p:embeddedFont>
    <p:embeddedFont>
      <p:font typeface="Fira Sans Light Italics" charset="1" panose="020B0403050000020004"/>
      <p:regular r:id="rId19"/>
    </p:embeddedFont>
    <p:embeddedFont>
      <p:font typeface="Fira Sans Medium" charset="1" panose="020B0603050000020004"/>
      <p:regular r:id="rId20"/>
    </p:embeddedFont>
    <p:embeddedFont>
      <p:font typeface="Fira Sans Medium Italics" charset="1" panose="020B0603050000020004"/>
      <p:regular r:id="rId21"/>
    </p:embeddedFont>
    <p:embeddedFont>
      <p:font typeface="Fira Sans Semi-Bold" charset="1" panose="020B0603050000020004"/>
      <p:regular r:id="rId22"/>
    </p:embeddedFont>
    <p:embeddedFont>
      <p:font typeface="Fira Sans Semi-Bold Italics" charset="1" panose="020B0703050000020004"/>
      <p:regular r:id="rId23"/>
    </p:embeddedFont>
    <p:embeddedFont>
      <p:font typeface="Fira Sans Ultra-Bold" charset="1" panose="020B0903050000020004"/>
      <p:regular r:id="rId24"/>
    </p:embeddedFont>
    <p:embeddedFont>
      <p:font typeface="Fira Sans Ultra-Bold Italics" charset="1" panose="020B0903050000020004"/>
      <p:regular r:id="rId25"/>
    </p:embeddedFont>
    <p:embeddedFont>
      <p:font typeface="Fira Sans Heavy" charset="1" panose="020B0A03050000020004"/>
      <p:regular r:id="rId26"/>
    </p:embeddedFont>
    <p:embeddedFont>
      <p:font typeface="Fira Sans Heavy Italics" charset="1" panose="020B0A030500000200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38" Target="slides/slide11.xml" Type="http://schemas.openxmlformats.org/officeDocument/2006/relationships/slide"/><Relationship Id="rId39" Target="slides/slide12.xml" Type="http://schemas.openxmlformats.org/officeDocument/2006/relationships/slide"/><Relationship Id="rId4" Target="theme/theme1.xml" Type="http://schemas.openxmlformats.org/officeDocument/2006/relationships/theme"/><Relationship Id="rId40" Target="slides/slide1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2.jpeg>
</file>

<file path=ppt/media/image3.png>
</file>

<file path=ppt/media/image4.png>
</file>

<file path=ppt/media/image5.jpeg>
</file>

<file path=ppt/media/image6.png>
</file>

<file path=ppt/media/image7.jpe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5940259"/>
            <a:ext cx="11498004" cy="3771412"/>
            <a:chOff x="0" y="0"/>
            <a:chExt cx="15330672" cy="5028549"/>
          </a:xfrm>
        </p:grpSpPr>
        <p:sp>
          <p:nvSpPr>
            <p:cNvPr name="TextBox 3" id="3"/>
            <p:cNvSpPr txBox="true"/>
            <p:nvPr/>
          </p:nvSpPr>
          <p:spPr>
            <a:xfrm rot="0">
              <a:off x="0" y="0"/>
              <a:ext cx="15330672" cy="1460500"/>
            </a:xfrm>
            <a:prstGeom prst="rect">
              <a:avLst/>
            </a:prstGeom>
          </p:spPr>
          <p:txBody>
            <a:bodyPr anchor="t" rtlCol="false" tIns="0" lIns="0" bIns="0" rIns="0">
              <a:spAutoFit/>
            </a:bodyPr>
            <a:lstStyle/>
            <a:p>
              <a:pPr marL="0" indent="0" lvl="0">
                <a:lnSpc>
                  <a:spcPts val="8640"/>
                </a:lnSpc>
              </a:pPr>
              <a:r>
                <a:rPr lang="en-US" sz="7200">
                  <a:solidFill>
                    <a:srgbClr val="03181F"/>
                  </a:solidFill>
                  <a:latin typeface="Fira Sans Semi-Bold"/>
                </a:rPr>
                <a:t>Powered by:</a:t>
              </a:r>
            </a:p>
          </p:txBody>
        </p:sp>
        <p:sp>
          <p:nvSpPr>
            <p:cNvPr name="TextBox 4" id="4"/>
            <p:cNvSpPr txBox="true"/>
            <p:nvPr/>
          </p:nvSpPr>
          <p:spPr>
            <a:xfrm rot="0">
              <a:off x="0" y="1778407"/>
              <a:ext cx="13033262" cy="3250142"/>
            </a:xfrm>
            <a:prstGeom prst="rect">
              <a:avLst/>
            </a:prstGeom>
          </p:spPr>
          <p:txBody>
            <a:bodyPr anchor="t" rtlCol="false" tIns="0" lIns="0" bIns="0" rIns="0">
              <a:spAutoFit/>
            </a:bodyPr>
            <a:lstStyle/>
            <a:p>
              <a:pPr>
                <a:lnSpc>
                  <a:spcPts val="4899"/>
                </a:lnSpc>
              </a:pPr>
              <a:r>
                <a:rPr lang="en-US" sz="3499">
                  <a:solidFill>
                    <a:srgbClr val="03181F"/>
                  </a:solidFill>
                  <a:latin typeface="Fira Sans Light"/>
                </a:rPr>
                <a:t>Kayla Jehnzen</a:t>
              </a:r>
            </a:p>
            <a:p>
              <a:pPr>
                <a:lnSpc>
                  <a:spcPts val="4899"/>
                </a:lnSpc>
              </a:pPr>
              <a:r>
                <a:rPr lang="en-US" sz="3499">
                  <a:solidFill>
                    <a:srgbClr val="03181F"/>
                  </a:solidFill>
                  <a:latin typeface="Fira Sans Light"/>
                </a:rPr>
                <a:t>Lakia White</a:t>
              </a:r>
            </a:p>
            <a:p>
              <a:pPr>
                <a:lnSpc>
                  <a:spcPts val="4899"/>
                </a:lnSpc>
              </a:pPr>
              <a:r>
                <a:rPr lang="en-US" sz="3499">
                  <a:solidFill>
                    <a:srgbClr val="03181F"/>
                  </a:solidFill>
                  <a:latin typeface="Fira Sans Light"/>
                </a:rPr>
                <a:t>Lyane Batchi</a:t>
              </a:r>
            </a:p>
            <a:p>
              <a:pPr algn="l" marL="0" indent="0" lvl="0">
                <a:lnSpc>
                  <a:spcPts val="4899"/>
                </a:lnSpc>
                <a:spcBef>
                  <a:spcPct val="0"/>
                </a:spcBef>
              </a:pPr>
              <a:r>
                <a:rPr lang="en-US" sz="3499">
                  <a:solidFill>
                    <a:srgbClr val="03181F"/>
                  </a:solidFill>
                  <a:latin typeface="Fira Sans Light"/>
                </a:rPr>
                <a:t>Sheena Pickett </a:t>
              </a:r>
            </a:p>
          </p:txBody>
        </p:sp>
      </p:grpSp>
      <p:sp>
        <p:nvSpPr>
          <p:cNvPr name="Freeform 5" id="5"/>
          <p:cNvSpPr/>
          <p:nvPr/>
        </p:nvSpPr>
        <p:spPr>
          <a:xfrm flipH="false" flipV="false" rot="0">
            <a:off x="11549367" y="0"/>
            <a:ext cx="6738633" cy="10287000"/>
          </a:xfrm>
          <a:custGeom>
            <a:avLst/>
            <a:gdLst/>
            <a:ahLst/>
            <a:cxnLst/>
            <a:rect r="r" b="b" t="t" l="l"/>
            <a:pathLst>
              <a:path h="10287000" w="6738633">
                <a:moveTo>
                  <a:pt x="0" y="0"/>
                </a:moveTo>
                <a:lnTo>
                  <a:pt x="6738633" y="0"/>
                </a:lnTo>
                <a:lnTo>
                  <a:pt x="6738633" y="10287000"/>
                </a:lnTo>
                <a:lnTo>
                  <a:pt x="0" y="10287000"/>
                </a:lnTo>
                <a:lnTo>
                  <a:pt x="0" y="0"/>
                </a:lnTo>
                <a:close/>
              </a:path>
            </a:pathLst>
          </a:custGeom>
          <a:blipFill>
            <a:blip r:embed="rId2"/>
            <a:stretch>
              <a:fillRect l="-70815" t="0" r="-188377" b="0"/>
            </a:stretch>
          </a:blipFill>
        </p:spPr>
      </p:sp>
      <p:sp>
        <p:nvSpPr>
          <p:cNvPr name="TextBox 6" id="6"/>
          <p:cNvSpPr txBox="true"/>
          <p:nvPr/>
        </p:nvSpPr>
        <p:spPr>
          <a:xfrm rot="0">
            <a:off x="1076253" y="2315517"/>
            <a:ext cx="11206005" cy="3095625"/>
          </a:xfrm>
          <a:prstGeom prst="rect">
            <a:avLst/>
          </a:prstGeom>
        </p:spPr>
        <p:txBody>
          <a:bodyPr anchor="t" rtlCol="false" tIns="0" lIns="0" bIns="0" rIns="0">
            <a:spAutoFit/>
          </a:bodyPr>
          <a:lstStyle/>
          <a:p>
            <a:pPr marL="0" indent="0" lvl="0">
              <a:lnSpc>
                <a:spcPts val="8128"/>
              </a:lnSpc>
            </a:pPr>
            <a:r>
              <a:rPr lang="en-US" sz="6773">
                <a:solidFill>
                  <a:srgbClr val="03181F"/>
                </a:solidFill>
                <a:latin typeface="Fira Sans Medium"/>
              </a:rPr>
              <a:t>The Growing Popularity of Electric Vehicles (EV) </a:t>
            </a:r>
          </a:p>
          <a:p>
            <a:pPr algn="just" marL="0" indent="0" lvl="0">
              <a:lnSpc>
                <a:spcPts val="8128"/>
              </a:lnSpc>
            </a:pPr>
            <a:r>
              <a:rPr lang="en-US" sz="6773">
                <a:solidFill>
                  <a:srgbClr val="03181F"/>
                </a:solidFill>
                <a:latin typeface="Fira Sans Medium"/>
              </a:rPr>
              <a:t>among Consumers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5229" y="0"/>
            <a:ext cx="9914822" cy="10287000"/>
          </a:xfrm>
          <a:custGeom>
            <a:avLst/>
            <a:gdLst/>
            <a:ahLst/>
            <a:cxnLst/>
            <a:rect r="r" b="b" t="t" l="l"/>
            <a:pathLst>
              <a:path h="10287000" w="9914822">
                <a:moveTo>
                  <a:pt x="0" y="0"/>
                </a:moveTo>
                <a:lnTo>
                  <a:pt x="9914821" y="0"/>
                </a:lnTo>
                <a:lnTo>
                  <a:pt x="9914821" y="10287000"/>
                </a:lnTo>
                <a:lnTo>
                  <a:pt x="0" y="10287000"/>
                </a:lnTo>
                <a:lnTo>
                  <a:pt x="0" y="0"/>
                </a:lnTo>
                <a:close/>
              </a:path>
            </a:pathLst>
          </a:custGeom>
          <a:blipFill>
            <a:blip r:embed="rId2"/>
            <a:stretch>
              <a:fillRect l="-49133" t="0" r="-50688" b="0"/>
            </a:stretch>
          </a:blipFill>
        </p:spPr>
      </p:sp>
      <p:sp>
        <p:nvSpPr>
          <p:cNvPr name="TextBox 3" id="3"/>
          <p:cNvSpPr txBox="true"/>
          <p:nvPr/>
        </p:nvSpPr>
        <p:spPr>
          <a:xfrm rot="0">
            <a:off x="10407145" y="2952750"/>
            <a:ext cx="7533918" cy="4381500"/>
          </a:xfrm>
          <a:prstGeom prst="rect">
            <a:avLst/>
          </a:prstGeom>
        </p:spPr>
        <p:txBody>
          <a:bodyPr anchor="t" rtlCol="false" tIns="0" lIns="0" bIns="0" rIns="0">
            <a:spAutoFit/>
          </a:bodyPr>
          <a:lstStyle/>
          <a:p>
            <a:pPr algn="ctr" marL="0" indent="0" lvl="0">
              <a:lnSpc>
                <a:spcPts val="8640"/>
              </a:lnSpc>
            </a:pPr>
            <a:r>
              <a:rPr lang="en-US" sz="7200">
                <a:solidFill>
                  <a:srgbClr val="03181F"/>
                </a:solidFill>
                <a:latin typeface="Fira Sans Bold"/>
              </a:rPr>
              <a:t>Expansion of Electric Vehicle Charging Infrastructure.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028700"/>
            <a:ext cx="9536916" cy="7407967"/>
          </a:xfrm>
          <a:custGeom>
            <a:avLst/>
            <a:gdLst/>
            <a:ahLst/>
            <a:cxnLst/>
            <a:rect r="r" b="b" t="t" l="l"/>
            <a:pathLst>
              <a:path h="7407967" w="9536916">
                <a:moveTo>
                  <a:pt x="0" y="0"/>
                </a:moveTo>
                <a:lnTo>
                  <a:pt x="9536916" y="0"/>
                </a:lnTo>
                <a:lnTo>
                  <a:pt x="9536916" y="7407967"/>
                </a:lnTo>
                <a:lnTo>
                  <a:pt x="0" y="7407967"/>
                </a:lnTo>
                <a:lnTo>
                  <a:pt x="0" y="0"/>
                </a:lnTo>
                <a:close/>
              </a:path>
            </a:pathLst>
          </a:custGeom>
          <a:blipFill>
            <a:blip r:embed="rId2"/>
            <a:stretch>
              <a:fillRect l="0" t="0" r="-698" b="-29637"/>
            </a:stretch>
          </a:blipFill>
        </p:spPr>
      </p:sp>
      <p:grpSp>
        <p:nvGrpSpPr>
          <p:cNvPr name="Group 3" id="3"/>
          <p:cNvGrpSpPr/>
          <p:nvPr/>
        </p:nvGrpSpPr>
        <p:grpSpPr>
          <a:xfrm rot="0">
            <a:off x="10115145" y="1200302"/>
            <a:ext cx="7533918" cy="7064763"/>
            <a:chOff x="0" y="0"/>
            <a:chExt cx="10045224" cy="9419684"/>
          </a:xfrm>
        </p:grpSpPr>
        <p:sp>
          <p:nvSpPr>
            <p:cNvPr name="TextBox 4" id="4"/>
            <p:cNvSpPr txBox="true"/>
            <p:nvPr/>
          </p:nvSpPr>
          <p:spPr>
            <a:xfrm rot="0">
              <a:off x="0" y="0"/>
              <a:ext cx="10045224" cy="4381500"/>
            </a:xfrm>
            <a:prstGeom prst="rect">
              <a:avLst/>
            </a:prstGeom>
          </p:spPr>
          <p:txBody>
            <a:bodyPr anchor="t" rtlCol="false" tIns="0" lIns="0" bIns="0" rIns="0">
              <a:spAutoFit/>
            </a:bodyPr>
            <a:lstStyle/>
            <a:p>
              <a:pPr algn="ctr" marL="0" indent="0" lvl="0">
                <a:lnSpc>
                  <a:spcPts val="8640"/>
                </a:lnSpc>
              </a:pPr>
              <a:r>
                <a:rPr lang="en-US" sz="7200">
                  <a:solidFill>
                    <a:srgbClr val="03181F"/>
                  </a:solidFill>
                  <a:latin typeface="Fira Sans Bold"/>
                </a:rPr>
                <a:t>Several factors contribute to this growth:</a:t>
              </a:r>
            </a:p>
          </p:txBody>
        </p:sp>
        <p:sp>
          <p:nvSpPr>
            <p:cNvPr name="TextBox 5" id="5"/>
            <p:cNvSpPr txBox="true"/>
            <p:nvPr/>
          </p:nvSpPr>
          <p:spPr>
            <a:xfrm rot="0">
              <a:off x="0" y="4809584"/>
              <a:ext cx="10045224" cy="4610100"/>
            </a:xfrm>
            <a:prstGeom prst="rect">
              <a:avLst/>
            </a:prstGeom>
          </p:spPr>
          <p:txBody>
            <a:bodyPr anchor="t" rtlCol="false" tIns="0" lIns="0" bIns="0" rIns="0">
              <a:spAutoFit/>
            </a:bodyPr>
            <a:lstStyle/>
            <a:p>
              <a:pPr algn="ctr">
                <a:lnSpc>
                  <a:spcPts val="3900"/>
                </a:lnSpc>
              </a:pPr>
              <a:r>
                <a:rPr lang="en-US" sz="3000">
                  <a:solidFill>
                    <a:srgbClr val="03181F"/>
                  </a:solidFill>
                  <a:latin typeface="Fira Sans Medium"/>
                </a:rPr>
                <a:t>Government Initiatives</a:t>
              </a:r>
            </a:p>
            <a:p>
              <a:pPr algn="ctr">
                <a:lnSpc>
                  <a:spcPts val="3900"/>
                </a:lnSpc>
              </a:pPr>
              <a:r>
                <a:rPr lang="en-US" sz="3000">
                  <a:solidFill>
                    <a:srgbClr val="03181F"/>
                  </a:solidFill>
                  <a:latin typeface="Fira Sans Medium"/>
                </a:rPr>
                <a:t>Private Investment</a:t>
              </a:r>
            </a:p>
            <a:p>
              <a:pPr algn="ctr">
                <a:lnSpc>
                  <a:spcPts val="3900"/>
                </a:lnSpc>
              </a:pPr>
              <a:r>
                <a:rPr lang="en-US" sz="3000">
                  <a:solidFill>
                    <a:srgbClr val="03181F"/>
                  </a:solidFill>
                  <a:latin typeface="Fira Sans Medium"/>
                </a:rPr>
                <a:t>Automaker Involvement</a:t>
              </a:r>
            </a:p>
            <a:p>
              <a:pPr algn="ctr">
                <a:lnSpc>
                  <a:spcPts val="3900"/>
                </a:lnSpc>
              </a:pPr>
              <a:r>
                <a:rPr lang="en-US" sz="3000">
                  <a:solidFill>
                    <a:srgbClr val="03181F"/>
                  </a:solidFill>
                  <a:latin typeface="Fira Sans Medium"/>
                </a:rPr>
                <a:t>Consumer Demand</a:t>
              </a:r>
            </a:p>
            <a:p>
              <a:pPr algn="ctr">
                <a:lnSpc>
                  <a:spcPts val="3900"/>
                </a:lnSpc>
              </a:pPr>
              <a:r>
                <a:rPr lang="en-US" sz="3000">
                  <a:solidFill>
                    <a:srgbClr val="03181F"/>
                  </a:solidFill>
                  <a:latin typeface="Fira Sans Medium"/>
                </a:rPr>
                <a:t>Charge/Range anxiety</a:t>
              </a:r>
            </a:p>
            <a:p>
              <a:pPr algn="ctr">
                <a:lnSpc>
                  <a:spcPts val="3900"/>
                </a:lnSpc>
              </a:pPr>
              <a:r>
                <a:rPr lang="en-US" sz="3000">
                  <a:solidFill>
                    <a:srgbClr val="03181F"/>
                  </a:solidFill>
                  <a:latin typeface="Fira Sans Medium"/>
                </a:rPr>
                <a:t>Technological Advances</a:t>
              </a:r>
            </a:p>
            <a:p>
              <a:pPr algn="ctr" marL="0" indent="0" lvl="0">
                <a:lnSpc>
                  <a:spcPts val="3900"/>
                </a:lnSpc>
              </a:pPr>
              <a:r>
                <a:rPr lang="en-US" sz="3000">
                  <a:solidFill>
                    <a:srgbClr val="03181F"/>
                  </a:solidFill>
                  <a:latin typeface="Fira Sans Medium"/>
                </a:rPr>
                <a:t>Urban Planning</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88672" y="1538287"/>
            <a:ext cx="14872556" cy="8219997"/>
          </a:xfrm>
          <a:custGeom>
            <a:avLst/>
            <a:gdLst/>
            <a:ahLst/>
            <a:cxnLst/>
            <a:rect r="r" b="b" t="t" l="l"/>
            <a:pathLst>
              <a:path h="8219997" w="14872556">
                <a:moveTo>
                  <a:pt x="0" y="0"/>
                </a:moveTo>
                <a:lnTo>
                  <a:pt x="14872556" y="0"/>
                </a:lnTo>
                <a:lnTo>
                  <a:pt x="14872556" y="8219998"/>
                </a:lnTo>
                <a:lnTo>
                  <a:pt x="0" y="8219998"/>
                </a:lnTo>
                <a:lnTo>
                  <a:pt x="0" y="0"/>
                </a:lnTo>
                <a:close/>
              </a:path>
            </a:pathLst>
          </a:custGeom>
          <a:blipFill>
            <a:blip r:embed="rId2"/>
            <a:stretch>
              <a:fillRect l="-5094" t="-6375" r="-4597" b="0"/>
            </a:stretch>
          </a:blipFill>
        </p:spPr>
      </p:sp>
      <p:sp>
        <p:nvSpPr>
          <p:cNvPr name="TextBox 3" id="3"/>
          <p:cNvSpPr txBox="true"/>
          <p:nvPr/>
        </p:nvSpPr>
        <p:spPr>
          <a:xfrm rot="0">
            <a:off x="2509005" y="-9525"/>
            <a:ext cx="13269991" cy="1181100"/>
          </a:xfrm>
          <a:prstGeom prst="rect">
            <a:avLst/>
          </a:prstGeom>
        </p:spPr>
        <p:txBody>
          <a:bodyPr anchor="t" rtlCol="false" tIns="0" lIns="0" bIns="0" rIns="0">
            <a:spAutoFit/>
          </a:bodyPr>
          <a:lstStyle/>
          <a:p>
            <a:pPr algn="ctr" marL="0" indent="0" lvl="0">
              <a:lnSpc>
                <a:spcPts val="9240"/>
              </a:lnSpc>
            </a:pPr>
            <a:r>
              <a:rPr lang="en-US" sz="7700">
                <a:solidFill>
                  <a:srgbClr val="03181F"/>
                </a:solidFill>
                <a:latin typeface="Fira Sans Medium"/>
              </a:rPr>
              <a:t>EVs: Charging Stations</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82843" y="3298652"/>
            <a:ext cx="6638705" cy="4295775"/>
          </a:xfrm>
          <a:prstGeom prst="rect">
            <a:avLst/>
          </a:prstGeom>
        </p:spPr>
        <p:txBody>
          <a:bodyPr anchor="t" rtlCol="false" tIns="0" lIns="0" bIns="0" rIns="0">
            <a:spAutoFit/>
          </a:bodyPr>
          <a:lstStyle/>
          <a:p>
            <a:pPr marL="0" indent="0" lvl="0">
              <a:lnSpc>
                <a:spcPts val="11280"/>
              </a:lnSpc>
            </a:pPr>
            <a:r>
              <a:rPr lang="en-US" sz="9400">
                <a:solidFill>
                  <a:srgbClr val="03181F"/>
                </a:solidFill>
                <a:latin typeface="Fira Sans Medium"/>
              </a:rPr>
              <a:t>The Electric Revolution Ahead</a:t>
            </a:r>
          </a:p>
        </p:txBody>
      </p:sp>
      <p:sp>
        <p:nvSpPr>
          <p:cNvPr name="TextBox 3" id="3"/>
          <p:cNvSpPr txBox="true"/>
          <p:nvPr/>
        </p:nvSpPr>
        <p:spPr>
          <a:xfrm rot="0">
            <a:off x="8807034" y="2546177"/>
            <a:ext cx="8112932" cy="1485900"/>
          </a:xfrm>
          <a:prstGeom prst="rect">
            <a:avLst/>
          </a:prstGeom>
        </p:spPr>
        <p:txBody>
          <a:bodyPr anchor="t" rtlCol="false" tIns="0" lIns="0" bIns="0" rIns="0">
            <a:spAutoFit/>
          </a:bodyPr>
          <a:lstStyle/>
          <a:p>
            <a:pPr algn="ctr" marL="0" indent="0" lvl="0">
              <a:lnSpc>
                <a:spcPts val="3900"/>
              </a:lnSpc>
            </a:pPr>
            <a:r>
              <a:rPr lang="en-US" sz="3000">
                <a:solidFill>
                  <a:srgbClr val="03181F"/>
                </a:solidFill>
                <a:latin typeface="Fira Sans Medium"/>
              </a:rPr>
              <a:t>The future of electric vehicles (EVs) appears promising, with several trends shaping their continued growth and adoption:</a:t>
            </a:r>
          </a:p>
        </p:txBody>
      </p:sp>
      <p:sp>
        <p:nvSpPr>
          <p:cNvPr name="TextBox 4" id="4"/>
          <p:cNvSpPr txBox="true"/>
          <p:nvPr/>
        </p:nvSpPr>
        <p:spPr>
          <a:xfrm rot="0">
            <a:off x="8807034" y="4835560"/>
            <a:ext cx="8112932" cy="3467100"/>
          </a:xfrm>
          <a:prstGeom prst="rect">
            <a:avLst/>
          </a:prstGeom>
        </p:spPr>
        <p:txBody>
          <a:bodyPr anchor="t" rtlCol="false" tIns="0" lIns="0" bIns="0" rIns="0">
            <a:spAutoFit/>
          </a:bodyPr>
          <a:lstStyle/>
          <a:p>
            <a:pPr algn="ctr" marL="647700" indent="-323850" lvl="1">
              <a:lnSpc>
                <a:spcPts val="3900"/>
              </a:lnSpc>
              <a:buFont typeface="Arial"/>
              <a:buChar char="•"/>
            </a:pPr>
            <a:r>
              <a:rPr lang="en-US" sz="3000">
                <a:solidFill>
                  <a:srgbClr val="03181F"/>
                </a:solidFill>
                <a:latin typeface="Fira Sans"/>
              </a:rPr>
              <a:t>Advancements in Battery Technology</a:t>
            </a:r>
          </a:p>
          <a:p>
            <a:pPr algn="ctr" marL="647700" indent="-323850" lvl="1">
              <a:lnSpc>
                <a:spcPts val="3900"/>
              </a:lnSpc>
              <a:buFont typeface="Arial"/>
              <a:buChar char="•"/>
            </a:pPr>
            <a:r>
              <a:rPr lang="en-US" sz="3000">
                <a:solidFill>
                  <a:srgbClr val="03181F"/>
                </a:solidFill>
                <a:latin typeface="Fira Sans"/>
              </a:rPr>
              <a:t>Expansion of Charging Infrastructure</a:t>
            </a:r>
          </a:p>
          <a:p>
            <a:pPr algn="ctr" marL="647700" indent="-323850" lvl="1">
              <a:lnSpc>
                <a:spcPts val="3900"/>
              </a:lnSpc>
              <a:buFont typeface="Arial"/>
              <a:buChar char="•"/>
            </a:pPr>
            <a:r>
              <a:rPr lang="en-US" sz="3000">
                <a:solidFill>
                  <a:srgbClr val="03181F"/>
                </a:solidFill>
                <a:latin typeface="Fira Sans"/>
              </a:rPr>
              <a:t>Diverse Vehicle Offerings</a:t>
            </a:r>
          </a:p>
          <a:p>
            <a:pPr algn="ctr" marL="647700" indent="-323850" lvl="1">
              <a:lnSpc>
                <a:spcPts val="3900"/>
              </a:lnSpc>
              <a:buFont typeface="Arial"/>
              <a:buChar char="•"/>
            </a:pPr>
            <a:r>
              <a:rPr lang="en-US" sz="3000">
                <a:solidFill>
                  <a:srgbClr val="03181F"/>
                </a:solidFill>
                <a:latin typeface="Fira Sans"/>
              </a:rPr>
              <a:t>Policy Support and Regulations</a:t>
            </a:r>
          </a:p>
          <a:p>
            <a:pPr algn="ctr" marL="647700" indent="-323850" lvl="1">
              <a:lnSpc>
                <a:spcPts val="3900"/>
              </a:lnSpc>
              <a:buFont typeface="Arial"/>
              <a:buChar char="•"/>
            </a:pPr>
            <a:r>
              <a:rPr lang="en-US" sz="3000">
                <a:solidFill>
                  <a:srgbClr val="03181F"/>
                </a:solidFill>
                <a:latin typeface="Fira Sans"/>
              </a:rPr>
              <a:t>Integration with Renewable Energy</a:t>
            </a:r>
          </a:p>
          <a:p>
            <a:pPr algn="ctr" marL="647700" indent="-323850" lvl="1">
              <a:lnSpc>
                <a:spcPts val="3900"/>
              </a:lnSpc>
              <a:buFont typeface="Arial"/>
              <a:buChar char="•"/>
            </a:pPr>
            <a:r>
              <a:rPr lang="en-US" sz="3000">
                <a:solidFill>
                  <a:srgbClr val="03181F"/>
                </a:solidFill>
                <a:latin typeface="Fira Sans"/>
              </a:rPr>
              <a:t>Technological Innovation</a:t>
            </a:r>
          </a:p>
          <a:p>
            <a:pPr algn="ctr" marL="647700" indent="-323850" lvl="1">
              <a:lnSpc>
                <a:spcPts val="3900"/>
              </a:lnSpc>
              <a:buFont typeface="Arial"/>
              <a:buChar char="•"/>
            </a:pPr>
            <a:r>
              <a:rPr lang="en-US" sz="3000">
                <a:solidFill>
                  <a:srgbClr val="03181F"/>
                </a:solidFill>
                <a:latin typeface="Fira Sans"/>
              </a:rPr>
              <a:t>Environmental and Economic Benefits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7491013" cy="10287000"/>
          </a:xfrm>
          <a:custGeom>
            <a:avLst/>
            <a:gdLst/>
            <a:ahLst/>
            <a:cxnLst/>
            <a:rect r="r" b="b" t="t" l="l"/>
            <a:pathLst>
              <a:path h="10287000" w="7491013">
                <a:moveTo>
                  <a:pt x="0" y="0"/>
                </a:moveTo>
                <a:lnTo>
                  <a:pt x="7491013" y="0"/>
                </a:lnTo>
                <a:lnTo>
                  <a:pt x="7491013" y="10287000"/>
                </a:lnTo>
                <a:lnTo>
                  <a:pt x="0" y="10287000"/>
                </a:lnTo>
                <a:lnTo>
                  <a:pt x="0" y="0"/>
                </a:lnTo>
                <a:close/>
              </a:path>
            </a:pathLst>
          </a:custGeom>
          <a:blipFill>
            <a:blip r:embed="rId2"/>
            <a:stretch>
              <a:fillRect l="-60783" t="0" r="-64339" b="0"/>
            </a:stretch>
          </a:blipFill>
        </p:spPr>
      </p:sp>
      <p:grpSp>
        <p:nvGrpSpPr>
          <p:cNvPr name="Group 3" id="3"/>
          <p:cNvGrpSpPr/>
          <p:nvPr/>
        </p:nvGrpSpPr>
        <p:grpSpPr>
          <a:xfrm rot="0">
            <a:off x="7936261" y="2170160"/>
            <a:ext cx="9323039" cy="6501324"/>
            <a:chOff x="0" y="0"/>
            <a:chExt cx="12430718" cy="8668432"/>
          </a:xfrm>
        </p:grpSpPr>
        <p:sp>
          <p:nvSpPr>
            <p:cNvPr name="TextBox 4" id="4"/>
            <p:cNvSpPr txBox="true"/>
            <p:nvPr/>
          </p:nvSpPr>
          <p:spPr>
            <a:xfrm rot="0">
              <a:off x="0" y="1504834"/>
              <a:ext cx="12430718" cy="2426123"/>
            </a:xfrm>
            <a:prstGeom prst="rect">
              <a:avLst/>
            </a:prstGeom>
          </p:spPr>
          <p:txBody>
            <a:bodyPr anchor="t" rtlCol="false" tIns="0" lIns="0" bIns="0" rIns="0">
              <a:spAutoFit/>
            </a:bodyPr>
            <a:lstStyle/>
            <a:p>
              <a:pPr marL="0" indent="0" lvl="0">
                <a:lnSpc>
                  <a:spcPts val="7279"/>
                </a:lnSpc>
              </a:pPr>
              <a:r>
                <a:rPr lang="en-US" sz="5599">
                  <a:solidFill>
                    <a:srgbClr val="03181F"/>
                  </a:solidFill>
                  <a:latin typeface="Fira Sans Medium"/>
                </a:rPr>
                <a:t>Electric vehicle consumer interest on the rise</a:t>
              </a:r>
            </a:p>
          </p:txBody>
        </p:sp>
        <p:sp>
          <p:nvSpPr>
            <p:cNvPr name="TextBox 5" id="5"/>
            <p:cNvSpPr txBox="true"/>
            <p:nvPr/>
          </p:nvSpPr>
          <p:spPr>
            <a:xfrm rot="0">
              <a:off x="0" y="6099857"/>
              <a:ext cx="12430718" cy="2568575"/>
            </a:xfrm>
            <a:prstGeom prst="rect">
              <a:avLst/>
            </a:prstGeom>
          </p:spPr>
          <p:txBody>
            <a:bodyPr anchor="t" rtlCol="false" tIns="0" lIns="0" bIns="0" rIns="0">
              <a:spAutoFit/>
            </a:bodyPr>
            <a:lstStyle/>
            <a:p>
              <a:pPr algn="just" marL="0" indent="0" lvl="0">
                <a:lnSpc>
                  <a:spcPts val="3899"/>
                </a:lnSpc>
              </a:pPr>
              <a:r>
                <a:rPr lang="en-US" sz="2999">
                  <a:solidFill>
                    <a:srgbClr val="03181F"/>
                  </a:solidFill>
                  <a:latin typeface="Fira Sans Light"/>
                </a:rPr>
                <a:t>Consumer interest in electric cars has significantly increased over the past few years due to the eco-friendly nature of EVs, fuel and energy cost, and the availability of charging stations.</a:t>
              </a:r>
            </a:p>
          </p:txBody>
        </p:sp>
        <p:sp>
          <p:nvSpPr>
            <p:cNvPr name="TextBox 6" id="6"/>
            <p:cNvSpPr txBox="true"/>
            <p:nvPr/>
          </p:nvSpPr>
          <p:spPr>
            <a:xfrm rot="0">
              <a:off x="0" y="4296433"/>
              <a:ext cx="12430718" cy="1308100"/>
            </a:xfrm>
            <a:prstGeom prst="rect">
              <a:avLst/>
            </a:prstGeom>
          </p:spPr>
          <p:txBody>
            <a:bodyPr anchor="t" rtlCol="false" tIns="0" lIns="0" bIns="0" rIns="0">
              <a:spAutoFit/>
            </a:bodyPr>
            <a:lstStyle/>
            <a:p>
              <a:pPr marL="0" indent="0" lvl="0">
                <a:lnSpc>
                  <a:spcPts val="3900"/>
                </a:lnSpc>
              </a:pPr>
              <a:r>
                <a:rPr lang="en-US" sz="3000">
                  <a:solidFill>
                    <a:srgbClr val="03181F"/>
                  </a:solidFill>
                  <a:latin typeface="Fira Sans Medium"/>
                </a:rPr>
                <a:t>EVs have a lower environmental/Economic impact than traditional vehicles.</a:t>
              </a:r>
            </a:p>
          </p:txBody>
        </p:sp>
        <p:sp>
          <p:nvSpPr>
            <p:cNvPr name="TextBox 7" id="7"/>
            <p:cNvSpPr txBox="true"/>
            <p:nvPr/>
          </p:nvSpPr>
          <p:spPr>
            <a:xfrm rot="0">
              <a:off x="0" y="-38100"/>
              <a:ext cx="12430718" cy="647700"/>
            </a:xfrm>
            <a:prstGeom prst="rect">
              <a:avLst/>
            </a:prstGeom>
          </p:spPr>
          <p:txBody>
            <a:bodyPr anchor="t" rtlCol="false" tIns="0" lIns="0" bIns="0" rIns="0">
              <a:spAutoFit/>
            </a:bodyPr>
            <a:lstStyle/>
            <a:p>
              <a:pPr marL="0" indent="0" lvl="0">
                <a:lnSpc>
                  <a:spcPts val="3900"/>
                </a:lnSpc>
              </a:pPr>
              <a:r>
                <a:rPr lang="en-US" sz="3000">
                  <a:solidFill>
                    <a:srgbClr val="03181F"/>
                  </a:solidFill>
                  <a:latin typeface="Fira Sans Medium"/>
                </a:rPr>
                <a:t>EVs gaining consumer interest</a:t>
              </a:r>
            </a:p>
          </p:txBody>
        </p:sp>
      </p:gr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520696" y="218833"/>
            <a:ext cx="11246609" cy="1028700"/>
          </a:xfrm>
          <a:prstGeom prst="rect">
            <a:avLst/>
          </a:prstGeom>
        </p:spPr>
        <p:txBody>
          <a:bodyPr anchor="t" rtlCol="false" tIns="0" lIns="0" bIns="0" rIns="0">
            <a:spAutoFit/>
          </a:bodyPr>
          <a:lstStyle/>
          <a:p>
            <a:pPr algn="ctr" marL="0" indent="0" lvl="0">
              <a:lnSpc>
                <a:spcPts val="8160"/>
              </a:lnSpc>
            </a:pPr>
            <a:r>
              <a:rPr lang="en-US" sz="6800">
                <a:solidFill>
                  <a:srgbClr val="03181F"/>
                </a:solidFill>
                <a:latin typeface="Fira Sans Medium"/>
              </a:rPr>
              <a:t>Key Terminology </a:t>
            </a:r>
          </a:p>
        </p:txBody>
      </p:sp>
      <p:sp>
        <p:nvSpPr>
          <p:cNvPr name="TextBox 3" id="3"/>
          <p:cNvSpPr txBox="true"/>
          <p:nvPr/>
        </p:nvSpPr>
        <p:spPr>
          <a:xfrm rot="0">
            <a:off x="327663" y="1218958"/>
            <a:ext cx="17632674" cy="8617585"/>
          </a:xfrm>
          <a:prstGeom prst="rect">
            <a:avLst/>
          </a:prstGeom>
        </p:spPr>
        <p:txBody>
          <a:bodyPr anchor="t" rtlCol="false" tIns="0" lIns="0" bIns="0" rIns="0">
            <a:spAutoFit/>
          </a:bodyPr>
          <a:lstStyle/>
          <a:p>
            <a:pPr algn="just">
              <a:lnSpc>
                <a:spcPts val="4029"/>
              </a:lnSpc>
            </a:pPr>
            <a:r>
              <a:rPr lang="en-US" sz="3099">
                <a:solidFill>
                  <a:srgbClr val="16191F"/>
                </a:solidFill>
                <a:latin typeface="Fira Sans Bold"/>
              </a:rPr>
              <a:t>Electric Vehicle (EV)</a:t>
            </a:r>
            <a:r>
              <a:rPr lang="en-US" sz="3099">
                <a:solidFill>
                  <a:srgbClr val="03181F"/>
                </a:solidFill>
                <a:latin typeface="Fira Sans Medium"/>
              </a:rPr>
              <a:t>: A vehicle that operates, either fully or partially, using electricity as its primary power source. </a:t>
            </a:r>
          </a:p>
          <a:p>
            <a:pPr algn="just">
              <a:lnSpc>
                <a:spcPts val="4029"/>
              </a:lnSpc>
            </a:pPr>
          </a:p>
          <a:p>
            <a:pPr algn="just">
              <a:lnSpc>
                <a:spcPts val="4029"/>
              </a:lnSpc>
            </a:pPr>
            <a:r>
              <a:rPr lang="en-US" sz="3099">
                <a:solidFill>
                  <a:srgbClr val="03181F"/>
                </a:solidFill>
                <a:latin typeface="Fira Sans Bold"/>
              </a:rPr>
              <a:t>Battery Electric Vehicle (BEV):</a:t>
            </a:r>
            <a:r>
              <a:rPr lang="en-US" sz="3099">
                <a:solidFill>
                  <a:srgbClr val="03181F"/>
                </a:solidFill>
                <a:latin typeface="Fira Sans Medium"/>
              </a:rPr>
              <a:t> An electric vehicle that runs entirely on electricity stored in a battery pack. BEVs do not have an internal combustion engine and produce zero tailpipe emissions.</a:t>
            </a:r>
          </a:p>
          <a:p>
            <a:pPr algn="just">
              <a:lnSpc>
                <a:spcPts val="4029"/>
              </a:lnSpc>
            </a:pPr>
          </a:p>
          <a:p>
            <a:pPr algn="just">
              <a:lnSpc>
                <a:spcPts val="4029"/>
              </a:lnSpc>
            </a:pPr>
            <a:r>
              <a:rPr lang="en-US" sz="3099">
                <a:solidFill>
                  <a:srgbClr val="03181F"/>
                </a:solidFill>
                <a:latin typeface="Fira Sans Bold"/>
              </a:rPr>
              <a:t>Plug-in Hybrid Electric Vehicle (PHEV)</a:t>
            </a:r>
            <a:r>
              <a:rPr lang="en-US" sz="3099">
                <a:solidFill>
                  <a:srgbClr val="03181F"/>
                </a:solidFill>
                <a:latin typeface="Fira Sans Medium"/>
              </a:rPr>
              <a:t>: A type of hybrid vehicle that combines an internal combustion engine with an electric motor and a rechargeable battery. </a:t>
            </a:r>
          </a:p>
          <a:p>
            <a:pPr algn="just">
              <a:lnSpc>
                <a:spcPts val="4029"/>
              </a:lnSpc>
            </a:pPr>
          </a:p>
          <a:p>
            <a:pPr algn="just">
              <a:lnSpc>
                <a:spcPts val="4029"/>
              </a:lnSpc>
            </a:pPr>
            <a:r>
              <a:rPr lang="en-US" sz="3099">
                <a:solidFill>
                  <a:srgbClr val="03181F"/>
                </a:solidFill>
                <a:latin typeface="Fira Sans Bold"/>
              </a:rPr>
              <a:t>Range</a:t>
            </a:r>
            <a:r>
              <a:rPr lang="en-US" sz="3099">
                <a:solidFill>
                  <a:srgbClr val="03181F"/>
                </a:solidFill>
                <a:latin typeface="Fira Sans Medium"/>
              </a:rPr>
              <a:t>: The maximum distance an electric vehicle can travel on a single charge or a full tank of electricity. </a:t>
            </a:r>
          </a:p>
          <a:p>
            <a:pPr algn="just">
              <a:lnSpc>
                <a:spcPts val="4029"/>
              </a:lnSpc>
            </a:pPr>
          </a:p>
          <a:p>
            <a:pPr algn="just">
              <a:lnSpc>
                <a:spcPts val="4029"/>
              </a:lnSpc>
            </a:pPr>
            <a:r>
              <a:rPr lang="en-US" sz="3099">
                <a:solidFill>
                  <a:srgbClr val="03181F"/>
                </a:solidFill>
                <a:latin typeface="Fira Sans Bold"/>
              </a:rPr>
              <a:t>Battery Pack</a:t>
            </a:r>
            <a:r>
              <a:rPr lang="en-US" sz="3099">
                <a:solidFill>
                  <a:srgbClr val="03181F"/>
                </a:solidFill>
                <a:latin typeface="Fira Sans Medium"/>
              </a:rPr>
              <a:t>: The collection of individual battery cells that store electricity and power the electric motor(s) in an EV. Battery packs vary in size, capacity, and chemistry and are a significant component of an EV's cost and performance.</a:t>
            </a:r>
          </a:p>
          <a:p>
            <a:pPr algn="just">
              <a:lnSpc>
                <a:spcPts val="428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53506" y="2174009"/>
            <a:ext cx="11377575" cy="7621028"/>
          </a:xfrm>
          <a:custGeom>
            <a:avLst/>
            <a:gdLst/>
            <a:ahLst/>
            <a:cxnLst/>
            <a:rect r="r" b="b" t="t" l="l"/>
            <a:pathLst>
              <a:path h="7621028" w="11377575">
                <a:moveTo>
                  <a:pt x="0" y="0"/>
                </a:moveTo>
                <a:lnTo>
                  <a:pt x="11377575" y="0"/>
                </a:lnTo>
                <a:lnTo>
                  <a:pt x="11377575" y="7621027"/>
                </a:lnTo>
                <a:lnTo>
                  <a:pt x="0" y="7621027"/>
                </a:lnTo>
                <a:lnTo>
                  <a:pt x="0" y="0"/>
                </a:lnTo>
                <a:close/>
              </a:path>
            </a:pathLst>
          </a:custGeom>
          <a:blipFill>
            <a:blip r:embed="rId2"/>
            <a:stretch>
              <a:fillRect l="0" t="-1344" r="0" b="-1344"/>
            </a:stretch>
          </a:blipFill>
        </p:spPr>
      </p:sp>
      <p:sp>
        <p:nvSpPr>
          <p:cNvPr name="TextBox 3" id="3"/>
          <p:cNvSpPr txBox="true"/>
          <p:nvPr/>
        </p:nvSpPr>
        <p:spPr>
          <a:xfrm rot="0">
            <a:off x="2648558" y="463623"/>
            <a:ext cx="12990884" cy="1352550"/>
          </a:xfrm>
          <a:prstGeom prst="rect">
            <a:avLst/>
          </a:prstGeom>
        </p:spPr>
        <p:txBody>
          <a:bodyPr anchor="t" rtlCol="false" tIns="0" lIns="0" bIns="0" rIns="0">
            <a:spAutoFit/>
          </a:bodyPr>
          <a:lstStyle/>
          <a:p>
            <a:pPr algn="ctr" marL="0" indent="0" lvl="0">
              <a:lnSpc>
                <a:spcPts val="10680"/>
              </a:lnSpc>
            </a:pPr>
            <a:r>
              <a:rPr lang="en-US" sz="8900">
                <a:solidFill>
                  <a:srgbClr val="03181F"/>
                </a:solidFill>
                <a:latin typeface="Fira Sans Medium"/>
              </a:rPr>
              <a:t>EVs: A Growing Trend</a:t>
            </a:r>
          </a:p>
        </p:txBody>
      </p:sp>
      <p:sp>
        <p:nvSpPr>
          <p:cNvPr name="TextBox 4" id="4"/>
          <p:cNvSpPr txBox="true"/>
          <p:nvPr/>
        </p:nvSpPr>
        <p:spPr>
          <a:xfrm rot="0">
            <a:off x="11731081" y="4074691"/>
            <a:ext cx="6046559" cy="2731770"/>
          </a:xfrm>
          <a:prstGeom prst="rect">
            <a:avLst/>
          </a:prstGeom>
        </p:spPr>
        <p:txBody>
          <a:bodyPr anchor="t" rtlCol="false" tIns="0" lIns="0" bIns="0" rIns="0">
            <a:spAutoFit/>
          </a:bodyPr>
          <a:lstStyle/>
          <a:p>
            <a:pPr marL="0" indent="0" lvl="0">
              <a:lnSpc>
                <a:spcPts val="3120"/>
              </a:lnSpc>
            </a:pPr>
            <a:r>
              <a:rPr lang="en-US" sz="2400">
                <a:solidFill>
                  <a:srgbClr val="03181F"/>
                </a:solidFill>
                <a:latin typeface="Fira Sans Light"/>
              </a:rPr>
              <a:t>The chart depicts the increasing trend of consumer interest in purchasing Electric Vehicles (EVs) over time. The data shows a steady rise in EV purchases each year, indicating a growing preference for environmentally friendly and cost-effective modes of transportation.</a:t>
            </a:r>
          </a:p>
        </p:txBody>
      </p:sp>
      <p:sp>
        <p:nvSpPr>
          <p:cNvPr name="TextBox 5" id="5"/>
          <p:cNvSpPr txBox="true"/>
          <p:nvPr/>
        </p:nvSpPr>
        <p:spPr>
          <a:xfrm rot="0">
            <a:off x="11412102" y="3249116"/>
            <a:ext cx="6684517" cy="495300"/>
          </a:xfrm>
          <a:prstGeom prst="rect">
            <a:avLst/>
          </a:prstGeom>
        </p:spPr>
        <p:txBody>
          <a:bodyPr anchor="t" rtlCol="false" tIns="0" lIns="0" bIns="0" rIns="0">
            <a:spAutoFit/>
          </a:bodyPr>
          <a:lstStyle/>
          <a:p>
            <a:pPr marL="0" indent="0" lvl="0">
              <a:lnSpc>
                <a:spcPts val="3900"/>
              </a:lnSpc>
            </a:pPr>
            <a:r>
              <a:rPr lang="en-US" sz="3000">
                <a:solidFill>
                  <a:srgbClr val="03181F"/>
                </a:solidFill>
                <a:latin typeface="Fira Sans Medium"/>
              </a:rPr>
              <a:t>Chart displays EV purchases by year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40811" y="1757362"/>
            <a:ext cx="12993768" cy="8222918"/>
          </a:xfrm>
          <a:custGeom>
            <a:avLst/>
            <a:gdLst/>
            <a:ahLst/>
            <a:cxnLst/>
            <a:rect r="r" b="b" t="t" l="l"/>
            <a:pathLst>
              <a:path h="8222918" w="12993768">
                <a:moveTo>
                  <a:pt x="0" y="0"/>
                </a:moveTo>
                <a:lnTo>
                  <a:pt x="12993768" y="0"/>
                </a:lnTo>
                <a:lnTo>
                  <a:pt x="12993768" y="8222919"/>
                </a:lnTo>
                <a:lnTo>
                  <a:pt x="0" y="8222919"/>
                </a:lnTo>
                <a:lnTo>
                  <a:pt x="0" y="0"/>
                </a:lnTo>
                <a:close/>
              </a:path>
            </a:pathLst>
          </a:custGeom>
          <a:blipFill>
            <a:blip r:embed="rId2"/>
            <a:stretch>
              <a:fillRect l="0" t="-1261" r="0" b="-809"/>
            </a:stretch>
          </a:blipFill>
        </p:spPr>
      </p:sp>
      <p:sp>
        <p:nvSpPr>
          <p:cNvPr name="TextBox 3" id="3"/>
          <p:cNvSpPr txBox="true"/>
          <p:nvPr/>
        </p:nvSpPr>
        <p:spPr>
          <a:xfrm rot="0">
            <a:off x="1811239" y="300038"/>
            <a:ext cx="14665522" cy="1352550"/>
          </a:xfrm>
          <a:prstGeom prst="rect">
            <a:avLst/>
          </a:prstGeom>
        </p:spPr>
        <p:txBody>
          <a:bodyPr anchor="t" rtlCol="false" tIns="0" lIns="0" bIns="0" rIns="0">
            <a:spAutoFit/>
          </a:bodyPr>
          <a:lstStyle/>
          <a:p>
            <a:pPr algn="ctr" marL="0" indent="0" lvl="0">
              <a:lnSpc>
                <a:spcPts val="10680"/>
              </a:lnSpc>
            </a:pPr>
            <a:r>
              <a:rPr lang="en-US" sz="8900">
                <a:solidFill>
                  <a:srgbClr val="03181F"/>
                </a:solidFill>
                <a:latin typeface="Fira Sans Medium"/>
              </a:rPr>
              <a:t>EVs: A Growing Trend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662458"/>
            <a:ext cx="8145127" cy="10217011"/>
            <a:chOff x="0" y="0"/>
            <a:chExt cx="10860169" cy="13622682"/>
          </a:xfrm>
        </p:grpSpPr>
        <p:sp>
          <p:nvSpPr>
            <p:cNvPr name="TextBox 3" id="3"/>
            <p:cNvSpPr txBox="true"/>
            <p:nvPr/>
          </p:nvSpPr>
          <p:spPr>
            <a:xfrm rot="0">
              <a:off x="0" y="-57150"/>
              <a:ext cx="10860169" cy="1194223"/>
            </a:xfrm>
            <a:prstGeom prst="rect">
              <a:avLst/>
            </a:prstGeom>
          </p:spPr>
          <p:txBody>
            <a:bodyPr anchor="t" rtlCol="false" tIns="0" lIns="0" bIns="0" rIns="0">
              <a:spAutoFit/>
            </a:bodyPr>
            <a:lstStyle/>
            <a:p>
              <a:pPr marL="0" indent="0" lvl="0">
                <a:lnSpc>
                  <a:spcPts val="7279"/>
                </a:lnSpc>
              </a:pPr>
              <a:r>
                <a:rPr lang="en-US" sz="5599">
                  <a:solidFill>
                    <a:srgbClr val="03181F"/>
                  </a:solidFill>
                  <a:latin typeface="Fira Sans Medium"/>
                </a:rPr>
                <a:t>EVs: Purchasing Price</a:t>
              </a:r>
            </a:p>
          </p:txBody>
        </p:sp>
        <p:sp>
          <p:nvSpPr>
            <p:cNvPr name="TextBox 4" id="4"/>
            <p:cNvSpPr txBox="true"/>
            <p:nvPr/>
          </p:nvSpPr>
          <p:spPr>
            <a:xfrm rot="0">
              <a:off x="0" y="13114047"/>
              <a:ext cx="10860169" cy="508635"/>
            </a:xfrm>
            <a:prstGeom prst="rect">
              <a:avLst/>
            </a:prstGeom>
          </p:spPr>
          <p:txBody>
            <a:bodyPr anchor="t" rtlCol="false" tIns="0" lIns="0" bIns="0" rIns="0">
              <a:spAutoFit/>
            </a:bodyPr>
            <a:lstStyle/>
            <a:p>
              <a:pPr marL="0" indent="0" lvl="0">
                <a:lnSpc>
                  <a:spcPts val="3120"/>
                </a:lnSpc>
              </a:pPr>
            </a:p>
          </p:txBody>
        </p:sp>
        <p:sp>
          <p:nvSpPr>
            <p:cNvPr name="TextBox 5" id="5"/>
            <p:cNvSpPr txBox="true"/>
            <p:nvPr/>
          </p:nvSpPr>
          <p:spPr>
            <a:xfrm rot="0">
              <a:off x="0" y="1582713"/>
              <a:ext cx="10860169" cy="10953962"/>
            </a:xfrm>
            <a:prstGeom prst="rect">
              <a:avLst/>
            </a:prstGeom>
          </p:spPr>
          <p:txBody>
            <a:bodyPr anchor="t" rtlCol="false" tIns="0" lIns="0" bIns="0" rIns="0">
              <a:spAutoFit/>
            </a:bodyPr>
            <a:lstStyle/>
            <a:p>
              <a:pPr marL="604521" indent="-302261" lvl="1">
                <a:lnSpc>
                  <a:spcPts val="3640"/>
                </a:lnSpc>
                <a:buFont typeface="Arial"/>
                <a:buChar char="•"/>
              </a:pPr>
              <a:r>
                <a:rPr lang="en-US" sz="2800">
                  <a:solidFill>
                    <a:srgbClr val="03181F"/>
                  </a:solidFill>
                  <a:latin typeface="Fira Sans Medium"/>
                </a:rPr>
                <a:t>EVs typically have higher upfront purchase prices compared to traditional vehicles with internal combustion engines. This is primarily due to the cost of battery technology, which is a significant component of an EV's overall price.</a:t>
              </a:r>
            </a:p>
            <a:p>
              <a:pPr marL="604521" indent="-302261" lvl="1">
                <a:lnSpc>
                  <a:spcPts val="3640"/>
                </a:lnSpc>
                <a:buFont typeface="Arial"/>
                <a:buChar char="•"/>
              </a:pPr>
              <a:r>
                <a:rPr lang="en-US" sz="2800">
                  <a:solidFill>
                    <a:srgbClr val="03181F"/>
                  </a:solidFill>
                  <a:latin typeface="Fira Sans Medium"/>
                </a:rPr>
                <a:t>However, prices for EVs have been decreasing steadily as battery technology improves, production scales up, and manufacturers achieve economies of scale.</a:t>
              </a:r>
            </a:p>
            <a:p>
              <a:pPr marL="604521" indent="-302261" lvl="1">
                <a:lnSpc>
                  <a:spcPts val="3640"/>
                </a:lnSpc>
                <a:buFont typeface="Arial"/>
                <a:buChar char="•"/>
              </a:pPr>
              <a:r>
                <a:rPr lang="en-US" sz="2800">
                  <a:solidFill>
                    <a:srgbClr val="03181F"/>
                  </a:solidFill>
                  <a:latin typeface="Fira Sans Medium"/>
                </a:rPr>
                <a:t>Government incentives and subsidies are often available to reduce the initial cost of purchasing an EV, making them more competitive with traditional vehicles. These incentives can include tax credits, rebates, and grants aimed at promoting clean transportation.</a:t>
              </a:r>
            </a:p>
            <a:p>
              <a:pPr marL="0" indent="0" lvl="0">
                <a:lnSpc>
                  <a:spcPts val="3640"/>
                </a:lnSpc>
              </a:pPr>
            </a:p>
          </p:txBody>
        </p:sp>
      </p:grpSp>
      <p:sp>
        <p:nvSpPr>
          <p:cNvPr name="Freeform 6" id="6"/>
          <p:cNvSpPr/>
          <p:nvPr/>
        </p:nvSpPr>
        <p:spPr>
          <a:xfrm flipH="false" flipV="false" rot="0">
            <a:off x="10990030" y="17747"/>
            <a:ext cx="7297970" cy="8971652"/>
          </a:xfrm>
          <a:custGeom>
            <a:avLst/>
            <a:gdLst/>
            <a:ahLst/>
            <a:cxnLst/>
            <a:rect r="r" b="b" t="t" l="l"/>
            <a:pathLst>
              <a:path h="8971652" w="7297970">
                <a:moveTo>
                  <a:pt x="0" y="0"/>
                </a:moveTo>
                <a:lnTo>
                  <a:pt x="7297970" y="0"/>
                </a:lnTo>
                <a:lnTo>
                  <a:pt x="7297970" y="8971652"/>
                </a:lnTo>
                <a:lnTo>
                  <a:pt x="0" y="8971652"/>
                </a:lnTo>
                <a:lnTo>
                  <a:pt x="0" y="0"/>
                </a:lnTo>
                <a:close/>
              </a:path>
            </a:pathLst>
          </a:custGeom>
          <a:blipFill>
            <a:blip r:embed="rId2"/>
            <a:stretch>
              <a:fillRect l="-27855" t="0" r="-40968" b="-2997"/>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29977" y="1666875"/>
            <a:ext cx="17257223" cy="7144885"/>
          </a:xfrm>
          <a:custGeom>
            <a:avLst/>
            <a:gdLst/>
            <a:ahLst/>
            <a:cxnLst/>
            <a:rect r="r" b="b" t="t" l="l"/>
            <a:pathLst>
              <a:path h="7144885" w="17257223">
                <a:moveTo>
                  <a:pt x="0" y="0"/>
                </a:moveTo>
                <a:lnTo>
                  <a:pt x="17257222" y="0"/>
                </a:lnTo>
                <a:lnTo>
                  <a:pt x="17257222" y="7144885"/>
                </a:lnTo>
                <a:lnTo>
                  <a:pt x="0" y="7144885"/>
                </a:lnTo>
                <a:lnTo>
                  <a:pt x="0" y="0"/>
                </a:lnTo>
                <a:close/>
              </a:path>
            </a:pathLst>
          </a:custGeom>
          <a:blipFill>
            <a:blip r:embed="rId2"/>
            <a:stretch>
              <a:fillRect l="0" t="-5699" r="0" b="-17455"/>
            </a:stretch>
          </a:blipFill>
        </p:spPr>
      </p:sp>
      <p:sp>
        <p:nvSpPr>
          <p:cNvPr name="TextBox 3" id="3"/>
          <p:cNvSpPr txBox="true"/>
          <p:nvPr/>
        </p:nvSpPr>
        <p:spPr>
          <a:xfrm rot="0">
            <a:off x="2145125" y="390525"/>
            <a:ext cx="14665522" cy="1276350"/>
          </a:xfrm>
          <a:prstGeom prst="rect">
            <a:avLst/>
          </a:prstGeom>
        </p:spPr>
        <p:txBody>
          <a:bodyPr anchor="t" rtlCol="false" tIns="0" lIns="0" bIns="0" rIns="0">
            <a:spAutoFit/>
          </a:bodyPr>
          <a:lstStyle/>
          <a:p>
            <a:pPr algn="ctr" marL="0" indent="0" lvl="0">
              <a:lnSpc>
                <a:spcPts val="10080"/>
              </a:lnSpc>
            </a:pPr>
            <a:r>
              <a:rPr lang="en-US" sz="8400">
                <a:solidFill>
                  <a:srgbClr val="03181F"/>
                </a:solidFill>
                <a:latin typeface="Fira Sans Medium"/>
              </a:rPr>
              <a:t>EVs: Purchasing Price</a:t>
            </a:r>
          </a:p>
        </p:txBody>
      </p:sp>
      <p:sp>
        <p:nvSpPr>
          <p:cNvPr name="TextBox 4" id="4"/>
          <p:cNvSpPr txBox="true"/>
          <p:nvPr/>
        </p:nvSpPr>
        <p:spPr>
          <a:xfrm rot="0">
            <a:off x="4575325" y="8926539"/>
            <a:ext cx="9137349" cy="625422"/>
          </a:xfrm>
          <a:prstGeom prst="rect">
            <a:avLst/>
          </a:prstGeom>
        </p:spPr>
        <p:txBody>
          <a:bodyPr anchor="t" rtlCol="false" tIns="0" lIns="0" bIns="0" rIns="0">
            <a:spAutoFit/>
          </a:bodyPr>
          <a:lstStyle/>
          <a:p>
            <a:pPr algn="ctr" marL="0" indent="0" lvl="0">
              <a:lnSpc>
                <a:spcPts val="5070"/>
              </a:lnSpc>
            </a:pPr>
            <a:r>
              <a:rPr lang="en-US" sz="3900">
                <a:solidFill>
                  <a:srgbClr val="03181F"/>
                </a:solidFill>
                <a:latin typeface="Fira Sans Medium"/>
              </a:rPr>
              <a:t>Price in US Dollar by Car Names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98873" y="469652"/>
            <a:ext cx="8145127" cy="10240507"/>
            <a:chOff x="0" y="0"/>
            <a:chExt cx="10860169" cy="13654009"/>
          </a:xfrm>
        </p:grpSpPr>
        <p:sp>
          <p:nvSpPr>
            <p:cNvPr name="TextBox 3" id="3"/>
            <p:cNvSpPr txBox="true"/>
            <p:nvPr/>
          </p:nvSpPr>
          <p:spPr>
            <a:xfrm rot="0">
              <a:off x="0" y="-57150"/>
              <a:ext cx="10860169" cy="2426123"/>
            </a:xfrm>
            <a:prstGeom prst="rect">
              <a:avLst/>
            </a:prstGeom>
          </p:spPr>
          <p:txBody>
            <a:bodyPr anchor="t" rtlCol="false" tIns="0" lIns="0" bIns="0" rIns="0">
              <a:spAutoFit/>
            </a:bodyPr>
            <a:lstStyle/>
            <a:p>
              <a:pPr marL="0" indent="0" lvl="0">
                <a:lnSpc>
                  <a:spcPts val="7279"/>
                </a:lnSpc>
              </a:pPr>
              <a:r>
                <a:rPr lang="en-US" sz="5599">
                  <a:solidFill>
                    <a:srgbClr val="03181F"/>
                  </a:solidFill>
                  <a:latin typeface="Fira Sans Medium"/>
                </a:rPr>
                <a:t>Traditional Vehicle </a:t>
              </a:r>
              <a:r>
                <a:rPr lang="en-US" sz="5599">
                  <a:solidFill>
                    <a:srgbClr val="03181F"/>
                  </a:solidFill>
                  <a:latin typeface="Fira Sans Medium"/>
                </a:rPr>
                <a:t>Purchasing Price</a:t>
              </a:r>
            </a:p>
          </p:txBody>
        </p:sp>
        <p:sp>
          <p:nvSpPr>
            <p:cNvPr name="TextBox 4" id="4"/>
            <p:cNvSpPr txBox="true"/>
            <p:nvPr/>
          </p:nvSpPr>
          <p:spPr>
            <a:xfrm rot="0">
              <a:off x="0" y="13145374"/>
              <a:ext cx="10860169" cy="508635"/>
            </a:xfrm>
            <a:prstGeom prst="rect">
              <a:avLst/>
            </a:prstGeom>
          </p:spPr>
          <p:txBody>
            <a:bodyPr anchor="t" rtlCol="false" tIns="0" lIns="0" bIns="0" rIns="0">
              <a:spAutoFit/>
            </a:bodyPr>
            <a:lstStyle/>
            <a:p>
              <a:pPr marL="0" indent="0" lvl="0">
                <a:lnSpc>
                  <a:spcPts val="3120"/>
                </a:lnSpc>
              </a:pPr>
            </a:p>
          </p:txBody>
        </p:sp>
        <p:sp>
          <p:nvSpPr>
            <p:cNvPr name="TextBox 5" id="5"/>
            <p:cNvSpPr txBox="true"/>
            <p:nvPr/>
          </p:nvSpPr>
          <p:spPr>
            <a:xfrm rot="0">
              <a:off x="0" y="2805088"/>
              <a:ext cx="10860169" cy="9762913"/>
            </a:xfrm>
            <a:prstGeom prst="rect">
              <a:avLst/>
            </a:prstGeom>
          </p:spPr>
          <p:txBody>
            <a:bodyPr anchor="t" rtlCol="false" tIns="0" lIns="0" bIns="0" rIns="0">
              <a:spAutoFit/>
            </a:bodyPr>
            <a:lstStyle/>
            <a:p>
              <a:pPr marL="690879" indent="-345439" lvl="1">
                <a:lnSpc>
                  <a:spcPts val="4159"/>
                </a:lnSpc>
                <a:buFont typeface="Arial"/>
                <a:buChar char="•"/>
              </a:pPr>
              <a:r>
                <a:rPr lang="en-US" sz="3199">
                  <a:solidFill>
                    <a:srgbClr val="03181F"/>
                  </a:solidFill>
                  <a:latin typeface="Fira Sans Medium"/>
                </a:rPr>
                <a:t>Traditional vehicles with internal combustion engines have a wide range of prices depending on factors such as brand, model, size, and features.</a:t>
              </a:r>
            </a:p>
            <a:p>
              <a:pPr marL="690879" indent="-345439" lvl="1">
                <a:lnSpc>
                  <a:spcPts val="4159"/>
                </a:lnSpc>
                <a:buFont typeface="Arial"/>
                <a:buChar char="•"/>
              </a:pPr>
              <a:r>
                <a:rPr lang="en-US" sz="3199">
                  <a:solidFill>
                    <a:srgbClr val="03181F"/>
                  </a:solidFill>
                  <a:latin typeface="Fira Sans Medium"/>
                </a:rPr>
                <a:t>Generally, traditional vehicles may have lower upfront purchase prices compared to EVs of similar size and features.</a:t>
              </a:r>
            </a:p>
            <a:p>
              <a:pPr marL="690879" indent="-345439" lvl="1">
                <a:lnSpc>
                  <a:spcPts val="4159"/>
                </a:lnSpc>
                <a:buFont typeface="Arial"/>
                <a:buChar char="•"/>
              </a:pPr>
              <a:r>
                <a:rPr lang="en-US" sz="3199">
                  <a:solidFill>
                    <a:srgbClr val="03181F"/>
                  </a:solidFill>
                  <a:latin typeface="Fira Sans Medium"/>
                </a:rPr>
                <a:t>However, it's essential to consider the long-term operating costs, including fuel expenses and maintenance, when comparing the total cost of ownership between traditional vehicles and EVs.</a:t>
              </a:r>
            </a:p>
            <a:p>
              <a:pPr marL="0" indent="0" lvl="0">
                <a:lnSpc>
                  <a:spcPts val="4159"/>
                </a:lnSpc>
              </a:pPr>
            </a:p>
          </p:txBody>
        </p:sp>
      </p:grpSp>
      <p:sp>
        <p:nvSpPr>
          <p:cNvPr name="Freeform 6" id="6"/>
          <p:cNvSpPr/>
          <p:nvPr/>
        </p:nvSpPr>
        <p:spPr>
          <a:xfrm flipH="false" flipV="false" rot="0">
            <a:off x="9675397" y="469652"/>
            <a:ext cx="8265968" cy="9347697"/>
          </a:xfrm>
          <a:custGeom>
            <a:avLst/>
            <a:gdLst/>
            <a:ahLst/>
            <a:cxnLst/>
            <a:rect r="r" b="b" t="t" l="l"/>
            <a:pathLst>
              <a:path h="9347697" w="8265968">
                <a:moveTo>
                  <a:pt x="0" y="0"/>
                </a:moveTo>
                <a:lnTo>
                  <a:pt x="8265968" y="0"/>
                </a:lnTo>
                <a:lnTo>
                  <a:pt x="8265968" y="9347696"/>
                </a:lnTo>
                <a:lnTo>
                  <a:pt x="0" y="9347696"/>
                </a:lnTo>
                <a:lnTo>
                  <a:pt x="0" y="0"/>
                </a:lnTo>
                <a:close/>
              </a:path>
            </a:pathLst>
          </a:custGeom>
          <a:blipFill>
            <a:blip r:embed="rId2"/>
            <a:stretch>
              <a:fillRect l="-6793" t="0" r="-62942"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51327" y="1934438"/>
            <a:ext cx="10724292" cy="7825637"/>
          </a:xfrm>
          <a:custGeom>
            <a:avLst/>
            <a:gdLst/>
            <a:ahLst/>
            <a:cxnLst/>
            <a:rect r="r" b="b" t="t" l="l"/>
            <a:pathLst>
              <a:path h="7825637" w="10724292">
                <a:moveTo>
                  <a:pt x="0" y="0"/>
                </a:moveTo>
                <a:lnTo>
                  <a:pt x="10724292" y="0"/>
                </a:lnTo>
                <a:lnTo>
                  <a:pt x="10724292" y="7825637"/>
                </a:lnTo>
                <a:lnTo>
                  <a:pt x="0" y="7825637"/>
                </a:lnTo>
                <a:lnTo>
                  <a:pt x="0" y="0"/>
                </a:lnTo>
                <a:close/>
              </a:path>
            </a:pathLst>
          </a:custGeom>
          <a:blipFill>
            <a:blip r:embed="rId2"/>
            <a:stretch>
              <a:fillRect l="0" t="-1296" r="-2806" b="-1296"/>
            </a:stretch>
          </a:blipFill>
        </p:spPr>
      </p:sp>
      <p:sp>
        <p:nvSpPr>
          <p:cNvPr name="TextBox 3" id="3"/>
          <p:cNvSpPr txBox="true"/>
          <p:nvPr/>
        </p:nvSpPr>
        <p:spPr>
          <a:xfrm rot="0">
            <a:off x="1437481" y="361950"/>
            <a:ext cx="15821819" cy="1333500"/>
          </a:xfrm>
          <a:prstGeom prst="rect">
            <a:avLst/>
          </a:prstGeom>
        </p:spPr>
        <p:txBody>
          <a:bodyPr anchor="t" rtlCol="false" tIns="0" lIns="0" bIns="0" rIns="0">
            <a:spAutoFit/>
          </a:bodyPr>
          <a:lstStyle/>
          <a:p>
            <a:pPr algn="ctr" marL="0" indent="0" lvl="0">
              <a:lnSpc>
                <a:spcPts val="10560"/>
              </a:lnSpc>
            </a:pPr>
            <a:r>
              <a:rPr lang="en-US" sz="8800">
                <a:solidFill>
                  <a:srgbClr val="03181F"/>
                </a:solidFill>
                <a:latin typeface="Fira Sans Medium"/>
              </a:rPr>
              <a:t>EVs: Fuel and Energy Cost</a:t>
            </a:r>
          </a:p>
        </p:txBody>
      </p:sp>
      <p:sp>
        <p:nvSpPr>
          <p:cNvPr name="TextBox 4" id="4"/>
          <p:cNvSpPr txBox="true"/>
          <p:nvPr/>
        </p:nvSpPr>
        <p:spPr>
          <a:xfrm rot="0">
            <a:off x="11387887" y="3881297"/>
            <a:ext cx="6405410" cy="3903345"/>
          </a:xfrm>
          <a:prstGeom prst="rect">
            <a:avLst/>
          </a:prstGeom>
        </p:spPr>
        <p:txBody>
          <a:bodyPr anchor="t" rtlCol="false" tIns="0" lIns="0" bIns="0" rIns="0">
            <a:spAutoFit/>
          </a:bodyPr>
          <a:lstStyle/>
          <a:p>
            <a:pPr algn="ctr" marL="0" indent="0" lvl="0">
              <a:lnSpc>
                <a:spcPts val="3120"/>
              </a:lnSpc>
            </a:pPr>
            <a:r>
              <a:rPr lang="en-US" sz="2400">
                <a:solidFill>
                  <a:srgbClr val="03181F"/>
                </a:solidFill>
                <a:latin typeface="Fira Sans Light"/>
              </a:rPr>
              <a:t>EVs generally have lower fuel costs compared to traditional vehicles running on gasoline or diesel. Electricity is often cheaper per mile than gasoline or diesel, and EV owners may have access to charging stations where they can charge their vehicles for free or at a reduced cost. Over the long term, savings on fuel costs can be significant, especially if the price of electricity remains stable or decreases.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DAGB3va4BW4</dc:identifier>
  <dcterms:modified xsi:type="dcterms:W3CDTF">2011-08-01T06:04:30Z</dcterms:modified>
  <cp:revision>1</cp:revision>
  <dc:title>EVs Project 3</dc:title>
</cp:coreProperties>
</file>

<file path=docProps/thumbnail.jpeg>
</file>